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6" r:id="rId3"/>
    <p:sldId id="262" r:id="rId4"/>
    <p:sldId id="263" r:id="rId5"/>
    <p:sldId id="261" r:id="rId6"/>
    <p:sldId id="264" r:id="rId7"/>
    <p:sldId id="279" r:id="rId8"/>
    <p:sldId id="278" r:id="rId9"/>
    <p:sldId id="265" r:id="rId10"/>
    <p:sldId id="268" r:id="rId11"/>
    <p:sldId id="266" r:id="rId12"/>
    <p:sldId id="267" r:id="rId13"/>
    <p:sldId id="269" r:id="rId14"/>
    <p:sldId id="257" r:id="rId15"/>
    <p:sldId id="514" r:id="rId16"/>
    <p:sldId id="275" r:id="rId17"/>
    <p:sldId id="281" r:id="rId18"/>
    <p:sldId id="270" r:id="rId19"/>
    <p:sldId id="271" r:id="rId20"/>
    <p:sldId id="259" r:id="rId21"/>
    <p:sldId id="280" r:id="rId22"/>
    <p:sldId id="277" r:id="rId23"/>
    <p:sldId id="513" r:id="rId24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rofessorcesarcosta.com.br/upload/imagens_upload/Manual_XSOFT.pdf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rofessorcesarcosta.com.br/upload/imagens_upload/Manual_XSOFT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04048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CONTROLE DE SISTEMAS DE EVENTOS DISCRETOS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3044537" y="1916745"/>
            <a:ext cx="563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Codesys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ABEDD825-AC60-487B-82EF-292DE6DCC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62" y="1197918"/>
            <a:ext cx="7302872" cy="3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/>
              <a:t> </a:t>
            </a:r>
            <a:r>
              <a:rPr lang="pt-BR" altLang="pt-BR" sz="1719" b="1"/>
              <a:t>CONFIGURANDO A REDE PC-CLP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8AE4FEFB-D002-4674-82D4-F9F8FD4B0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22" y="1839119"/>
            <a:ext cx="7055941" cy="62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/>
              <a:t> Agora na janela que se abriu, iremos selecionar Tcp/Ip (Level 2 Route) e clicar em OK.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7EBF4F8-3066-4097-BE19-990A9C1720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6141" y="2543076"/>
          <a:ext cx="4870400" cy="3879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668166" imgH="4514286" progId="Paint.Picture">
                  <p:embed/>
                </p:oleObj>
              </mc:Choice>
              <mc:Fallback>
                <p:oleObj name="Imagem de bitmap" r:id="rId2" imgW="5668166" imgH="4514286" progId="Paint.Picture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B7EBF4F8-3066-4097-BE19-990A9C1720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141" y="2543076"/>
                        <a:ext cx="4870400" cy="3879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61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32535DFE-F26A-4943-832F-4F924E369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62" y="1197918"/>
            <a:ext cx="7302872" cy="3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 dirty="0"/>
              <a:t> </a:t>
            </a:r>
            <a:r>
              <a:rPr lang="pt-BR" altLang="pt-BR" sz="1719" b="1" dirty="0"/>
              <a:t>CONFIGURANDO A REDE PC-CLP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BB6EC425-8605-4314-9022-856E2366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22" y="1839119"/>
            <a:ext cx="7055941" cy="62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/>
              <a:t> No campo ‘Adress’, na coluna ‘Value’ mude o endereço IP para 192.168.119.60 como ilustrado na figura abaixo. 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3A945729-4AA4-49A5-807D-62129B5C39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9770" y="2755900"/>
          <a:ext cx="4796730" cy="2873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582429" imgH="3343742" progId="Paint.Picture">
                  <p:embed/>
                </p:oleObj>
              </mc:Choice>
              <mc:Fallback>
                <p:oleObj name="Imagem de bitmap" r:id="rId2" imgW="5582429" imgH="3343742" progId="Paint.Picture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3A945729-4AA4-49A5-807D-62129B5C3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770" y="2755900"/>
                        <a:ext cx="4796730" cy="2873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5">
            <a:extLst>
              <a:ext uri="{FF2B5EF4-FFF2-40B4-BE49-F238E27FC236}">
                <a16:creationId xmlns:a16="http://schemas.microsoft.com/office/drawing/2014/main" id="{3090D36F-77DD-4622-AA55-5C219DE7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92" y="5900515"/>
            <a:ext cx="7117333" cy="56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547" dirty="0" err="1"/>
              <a:t>Obs</a:t>
            </a:r>
            <a:r>
              <a:rPr lang="pt-BR" altLang="pt-BR" sz="1547" dirty="0"/>
              <a:t>: Somente o CLP da bancada 2 – esquerda (professor)  utiliza o endereço IP 192.168.119.50.</a:t>
            </a:r>
          </a:p>
        </p:txBody>
      </p:sp>
    </p:spTree>
    <p:extLst>
      <p:ext uri="{BB962C8B-B14F-4D97-AF65-F5344CB8AC3E}">
        <p14:creationId xmlns:p14="http://schemas.microsoft.com/office/powerpoint/2010/main" val="8025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0C2BBF-5B3A-4B70-8386-7BE4E1B9FF14}"/>
              </a:ext>
            </a:extLst>
          </p:cNvPr>
          <p:cNvSpPr txBox="1"/>
          <p:nvPr/>
        </p:nvSpPr>
        <p:spPr>
          <a:xfrm>
            <a:off x="1024973" y="1090320"/>
            <a:ext cx="8837544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F4B6D3-2B15-4606-9126-567DACAEEA92}"/>
              </a:ext>
            </a:extLst>
          </p:cNvPr>
          <p:cNvSpPr txBox="1"/>
          <p:nvPr/>
        </p:nvSpPr>
        <p:spPr>
          <a:xfrm>
            <a:off x="819978" y="2032416"/>
            <a:ext cx="8837544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1. Fazer o teste de </a:t>
            </a:r>
            <a:r>
              <a:rPr lang="pt-BR" sz="2063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, via PC; </a:t>
            </a:r>
          </a:p>
          <a:p>
            <a:endParaRPr lang="pt-BR" sz="20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063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 para o endereço IP do CLP ligado na rede da sala 643;</a:t>
            </a:r>
          </a:p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3. Não se esqueça que a “máscara de sub rede” tem de estar de acordo com a da rede, no caso da pratica, tem de ser 255.255.255.0;</a:t>
            </a:r>
          </a:p>
          <a:p>
            <a:endParaRPr lang="pt-BR" sz="20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4. Não pode haver conflito de IP na rede;</a:t>
            </a:r>
          </a:p>
          <a:p>
            <a:endParaRPr lang="pt-BR" sz="20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5. A Figura  a seguir, indica o resultado correto das conexões entre PC CLP. </a:t>
            </a:r>
          </a:p>
        </p:txBody>
      </p:sp>
    </p:spTree>
    <p:extLst>
      <p:ext uri="{BB962C8B-B14F-4D97-AF65-F5344CB8AC3E}">
        <p14:creationId xmlns:p14="http://schemas.microsoft.com/office/powerpoint/2010/main" val="421775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80A44D-0671-47ED-B4C3-7AED64C58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67" y="2019021"/>
            <a:ext cx="6326576" cy="37743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F4CD4C-C1A1-48D6-98BC-E67A70F00B42}"/>
              </a:ext>
            </a:extLst>
          </p:cNvPr>
          <p:cNvSpPr txBox="1"/>
          <p:nvPr/>
        </p:nvSpPr>
        <p:spPr>
          <a:xfrm>
            <a:off x="1024973" y="1090320"/>
            <a:ext cx="8837544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usando os comandos </a:t>
            </a:r>
            <a:r>
              <a:rPr lang="pt-BR" sz="2406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endParaRPr lang="pt-BR" sz="24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6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54C3952A-6E54-4F69-B3BA-A26CC82D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93" y="2653990"/>
            <a:ext cx="5263307" cy="330696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224F9E-6E62-43F5-9401-7ED037CC9137}"/>
              </a:ext>
            </a:extLst>
          </p:cNvPr>
          <p:cNvSpPr txBox="1"/>
          <p:nvPr/>
        </p:nvSpPr>
        <p:spPr>
          <a:xfrm>
            <a:off x="854142" y="2019201"/>
            <a:ext cx="8769212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5574" indent="-245574">
              <a:buFont typeface="Wingdings" panose="05000000000000000000" pitchFamily="2" charset="2"/>
              <a:buChar char="v"/>
            </a:pPr>
            <a:r>
              <a:rPr lang="en-US" sz="1547" dirty="0"/>
              <a:t>ENTRADAS DIGITAIS</a:t>
            </a:r>
            <a:endParaRPr lang="pt-BR" sz="1547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B7A9730-1F79-4BBD-9ACD-054C1C22CB19}"/>
              </a:ext>
            </a:extLst>
          </p:cNvPr>
          <p:cNvSpPr txBox="1"/>
          <p:nvPr/>
        </p:nvSpPr>
        <p:spPr>
          <a:xfrm>
            <a:off x="1252743" y="5960951"/>
            <a:ext cx="7972011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5574" indent="-245574">
              <a:buFont typeface="Wingdings" panose="05000000000000000000" pitchFamily="2" charset="2"/>
              <a:buChar char="§"/>
            </a:pPr>
            <a:r>
              <a:rPr lang="en-US" sz="1547" dirty="0"/>
              <a:t>Entradas  disponíveis:   %I.0.0 a %I.0.7  </a:t>
            </a:r>
            <a:endParaRPr lang="pt-BR" sz="1547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E216BF4-DB35-4699-9D34-722EB627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62" y="1197918"/>
            <a:ext cx="7302872" cy="3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 dirty="0"/>
              <a:t> </a:t>
            </a:r>
            <a:r>
              <a:rPr lang="pt-BR" altLang="pt-BR" sz="1719" b="1" dirty="0"/>
              <a:t>CONECTANDO AS ENTRADAS DO RACK AO CLP</a:t>
            </a:r>
          </a:p>
        </p:txBody>
      </p:sp>
    </p:spTree>
    <p:extLst>
      <p:ext uri="{BB962C8B-B14F-4D97-AF65-F5344CB8AC3E}">
        <p14:creationId xmlns:p14="http://schemas.microsoft.com/office/powerpoint/2010/main" val="5069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C2F0F3A-A7A2-4E32-AAF4-632CF204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98" y="1568996"/>
            <a:ext cx="6057305" cy="420737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796FC2-64B9-41EC-88FD-19FE353DAECE}"/>
              </a:ext>
            </a:extLst>
          </p:cNvPr>
          <p:cNvSpPr txBox="1"/>
          <p:nvPr/>
        </p:nvSpPr>
        <p:spPr>
          <a:xfrm>
            <a:off x="763035" y="2115292"/>
            <a:ext cx="8769212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SAÍDAS  DIGITAIS</a:t>
            </a:r>
            <a:endParaRPr lang="pt-BR" sz="1547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166A8E-0FD2-489D-BF85-F9FE893D693E}"/>
              </a:ext>
            </a:extLst>
          </p:cNvPr>
          <p:cNvSpPr txBox="1"/>
          <p:nvPr/>
        </p:nvSpPr>
        <p:spPr>
          <a:xfrm>
            <a:off x="1389407" y="5745528"/>
            <a:ext cx="7972011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Saídas  disponíveis:   %Q.0.0 a %Q.0.5  </a:t>
            </a:r>
            <a:endParaRPr lang="pt-BR" sz="1547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03131D-0A2B-4CB1-B640-0FC6BFCF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83" y="954783"/>
            <a:ext cx="7302872" cy="3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 dirty="0"/>
              <a:t> </a:t>
            </a:r>
            <a:r>
              <a:rPr lang="pt-BR" altLang="pt-BR" sz="1719" b="1" dirty="0"/>
              <a:t>CONECTANDO AS SAÍDAS DO RACK AO CLP</a:t>
            </a:r>
          </a:p>
        </p:txBody>
      </p:sp>
    </p:spTree>
    <p:extLst>
      <p:ext uri="{BB962C8B-B14F-4D97-AF65-F5344CB8AC3E}">
        <p14:creationId xmlns:p14="http://schemas.microsoft.com/office/powerpoint/2010/main" val="159217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8DA9BD3-4D8E-4787-8F8B-C37175A5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83" y="954783"/>
            <a:ext cx="7302872" cy="4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063" b="1" dirty="0"/>
              <a:t>TRANSFERINDO O PROGRAMA PARA O CLP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2975A9-F40A-4ABF-A832-D18B8550A84E}"/>
              </a:ext>
            </a:extLst>
          </p:cNvPr>
          <p:cNvSpPr txBox="1"/>
          <p:nvPr/>
        </p:nvSpPr>
        <p:spPr>
          <a:xfrm>
            <a:off x="480130" y="2506690"/>
            <a:ext cx="6810375" cy="40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688" indent="-294688">
              <a:buFont typeface="Wingdings" panose="05000000000000000000" pitchFamily="2" charset="2"/>
              <a:buChar char="v"/>
            </a:pP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Log in no CLP.</a:t>
            </a:r>
          </a:p>
        </p:txBody>
      </p:sp>
      <p:sp>
        <p:nvSpPr>
          <p:cNvPr id="9" name="Retângulo 4">
            <a:extLst>
              <a:ext uri="{FF2B5EF4-FFF2-40B4-BE49-F238E27FC236}">
                <a16:creationId xmlns:a16="http://schemas.microsoft.com/office/drawing/2014/main" id="{AE867B9B-926C-47C9-A214-EF23855E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212" y="1517183"/>
            <a:ext cx="8370611" cy="83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94688" indent="-294688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1719" b="1" dirty="0"/>
              <a:t>UMA VEZ QUE A REDE PC-CLP FOI CONFIGURADA E TESTADA PODE-SE TRANSFERIR O PROGRAMA</a:t>
            </a:r>
            <a:endParaRPr lang="pt-BR" altLang="pt-BR" sz="1719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E4C49F-81F0-40FE-B04E-2D9A0B61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83" y="3377273"/>
            <a:ext cx="9791412" cy="28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8DA9BD3-4D8E-4787-8F8B-C37175A5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34" y="1057280"/>
            <a:ext cx="7302872" cy="4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063" b="1" dirty="0"/>
              <a:t>ALTERAÇÕES NO PROGRAMA ON LINE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22A18F-AAED-44EF-931A-5851CA01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14" y="1919002"/>
            <a:ext cx="9725872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F46C88-E3FE-4E84-8555-02DEDC9ABE36}"/>
              </a:ext>
            </a:extLst>
          </p:cNvPr>
          <p:cNvSpPr txBox="1"/>
          <p:nvPr/>
        </p:nvSpPr>
        <p:spPr>
          <a:xfrm>
            <a:off x="740259" y="926963"/>
            <a:ext cx="9177999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5DD9323D-C750-4907-8930-AC6DB5CE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60" y="1517184"/>
            <a:ext cx="7302872" cy="3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 dirty="0"/>
              <a:t> </a:t>
            </a:r>
            <a:r>
              <a:rPr lang="pt-BR" altLang="pt-BR" sz="1719" b="1" dirty="0"/>
              <a:t>1.o Passo: CONFIGURANDO a IHM  </a:t>
            </a:r>
            <a:endParaRPr lang="pt-BR" altLang="pt-BR" sz="1719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1A11E3-492D-4F9F-84FA-46F3B6AB27D9}"/>
              </a:ext>
            </a:extLst>
          </p:cNvPr>
          <p:cNvSpPr txBox="1"/>
          <p:nvPr/>
        </p:nvSpPr>
        <p:spPr>
          <a:xfrm>
            <a:off x="501098" y="2092515"/>
            <a:ext cx="9691688" cy="175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47" dirty="0">
                <a:latin typeface="Arial" panose="020B0604020202020204" pitchFamily="34" charset="0"/>
                <a:cs typeface="Arial" panose="020B0604020202020204" pitchFamily="34" charset="0"/>
              </a:rPr>
              <a:t>Para configurar o IP da IHM, deve-se seguir os seguintes passos:</a:t>
            </a:r>
          </a:p>
          <a:p>
            <a:r>
              <a:rPr lang="pt-BR" sz="1547" dirty="0">
                <a:latin typeface="Arial" panose="020B0604020202020204" pitchFamily="34" charset="0"/>
                <a:cs typeface="Arial" panose="020B0604020202020204" pitchFamily="34" charset="0"/>
              </a:rPr>
              <a:t>1. Conectar a IHM na rede;</a:t>
            </a:r>
          </a:p>
          <a:p>
            <a:r>
              <a:rPr lang="pt-BR" sz="1547" dirty="0">
                <a:latin typeface="Arial" panose="020B0604020202020204" pitchFamily="34" charset="0"/>
                <a:cs typeface="Arial" panose="020B0604020202020204" pitchFamily="34" charset="0"/>
              </a:rPr>
              <a:t>2. Energiza-la;</a:t>
            </a:r>
          </a:p>
          <a:p>
            <a:r>
              <a:rPr lang="pt-BR" sz="1547" dirty="0">
                <a:latin typeface="Arial" panose="020B0604020202020204" pitchFamily="34" charset="0"/>
                <a:cs typeface="Arial" panose="020B0604020202020204" pitchFamily="34" charset="0"/>
              </a:rPr>
              <a:t>3. Quando ela inicializar, Figura 1, seguir a seguinte configuração:</a:t>
            </a:r>
          </a:p>
          <a:p>
            <a:pPr marL="294688" indent="-294688">
              <a:buAutoNum type="alphaLcPeriod"/>
            </a:pPr>
            <a:r>
              <a:rPr lang="en-US" sz="1547" dirty="0">
                <a:latin typeface="Arial" panose="020B0604020202020204" pitchFamily="34" charset="0"/>
                <a:cs typeface="Arial" panose="020B0604020202020204" pitchFamily="34" charset="0"/>
              </a:rPr>
              <a:t>Start – Settings – Control Panel – Network.</a:t>
            </a:r>
          </a:p>
          <a:p>
            <a:r>
              <a:rPr lang="pt-BR" sz="1547" dirty="0">
                <a:latin typeface="Arial" panose="020B0604020202020204" pitchFamily="34" charset="0"/>
                <a:cs typeface="Arial" panose="020B0604020202020204" pitchFamily="34" charset="0"/>
              </a:rPr>
              <a:t>b. Mudar o IP e a máscara de </a:t>
            </a:r>
            <a:r>
              <a:rPr lang="pt-BR" sz="1547" dirty="0" err="1">
                <a:latin typeface="Arial" panose="020B0604020202020204" pitchFamily="34" charset="0"/>
                <a:cs typeface="Arial" panose="020B0604020202020204" pitchFamily="34" charset="0"/>
              </a:rPr>
              <a:t>sub-rede</a:t>
            </a:r>
            <a:r>
              <a:rPr lang="pt-BR" sz="1547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sz="1547" dirty="0">
                <a:latin typeface="Arial" panose="020B0604020202020204" pitchFamily="34" charset="0"/>
                <a:cs typeface="Arial" panose="020B0604020202020204" pitchFamily="34" charset="0"/>
              </a:rPr>
              <a:t>c. Nesse caso não é necessário mudar o gateway;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285C7A-0B42-409B-9F5B-D6F716B7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961" y="3136171"/>
            <a:ext cx="5148709" cy="380627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C714435-F5BB-4A85-BD9B-6770ABF7EDBE}"/>
              </a:ext>
            </a:extLst>
          </p:cNvPr>
          <p:cNvSpPr txBox="1"/>
          <p:nvPr/>
        </p:nvSpPr>
        <p:spPr>
          <a:xfrm>
            <a:off x="501098" y="896224"/>
            <a:ext cx="8780600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b="1" dirty="0">
                <a:latin typeface="Arial" panose="020B0604020202020204" pitchFamily="34" charset="0"/>
                <a:cs typeface="Arial" panose="020B0604020202020204" pitchFamily="34" charset="0"/>
              </a:rPr>
              <a:t>Comunicação em Ethernet com IHM+CLP</a:t>
            </a:r>
            <a:endParaRPr lang="pt-BR" sz="24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5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">
            <a:extLst>
              <a:ext uri="{FF2B5EF4-FFF2-40B4-BE49-F238E27FC236}">
                <a16:creationId xmlns:a16="http://schemas.microsoft.com/office/drawing/2014/main" id="{DF6255B6-97F0-423F-B268-37B2CF69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01" y="856646"/>
            <a:ext cx="7302872" cy="3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 dirty="0"/>
              <a:t> </a:t>
            </a:r>
            <a:r>
              <a:rPr lang="pt-BR" altLang="pt-BR" sz="1719" b="1" dirty="0"/>
              <a:t>CONFIGURANDO a IHM  </a:t>
            </a:r>
            <a:endParaRPr lang="pt-BR" altLang="pt-BR" sz="1719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C0674A-96CC-4DC5-AB01-FF55DCF8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791" y="3126029"/>
            <a:ext cx="5211445" cy="32175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863781-DED1-4735-AA15-403A9AE6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01" y="1383306"/>
            <a:ext cx="6012393" cy="22893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F61E95D-BDD1-4E73-A82F-F138C706E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8" y="4370522"/>
            <a:ext cx="3347889" cy="7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BFDACBA-5E32-4F15-9EB4-BBB729CD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79" y="1774187"/>
            <a:ext cx="5582543" cy="397817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854144" y="908102"/>
            <a:ext cx="9350030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47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64" y="1271647"/>
            <a:ext cx="860728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750" b="1" dirty="0"/>
              <a:t>PROGRAMANDO COM O SOFTWARE CODESYS</a:t>
            </a:r>
            <a:endParaRPr lang="pt-BR" altLang="pt-BR" sz="2406" b="1" i="1" dirty="0"/>
          </a:p>
        </p:txBody>
      </p:sp>
    </p:spTree>
    <p:extLst>
      <p:ext uri="{BB962C8B-B14F-4D97-AF65-F5344CB8AC3E}">
        <p14:creationId xmlns:p14="http://schemas.microsoft.com/office/powerpoint/2010/main" val="241794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5CFF3C-7F13-4BC9-AD97-270969C1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16" y="1386243"/>
            <a:ext cx="8618468" cy="47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180218-EFEC-43EE-B5C1-9EECF6CCBC4C}"/>
              </a:ext>
            </a:extLst>
          </p:cNvPr>
          <p:cNvSpPr txBox="1"/>
          <p:nvPr/>
        </p:nvSpPr>
        <p:spPr>
          <a:xfrm>
            <a:off x="1024973" y="1090320"/>
            <a:ext cx="8837544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05232B7-FD4B-4227-8762-91D6278FA2FD}"/>
              </a:ext>
            </a:extLst>
          </p:cNvPr>
          <p:cNvSpPr txBox="1"/>
          <p:nvPr/>
        </p:nvSpPr>
        <p:spPr>
          <a:xfrm>
            <a:off x="819978" y="2032416"/>
            <a:ext cx="8837544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1. Fazer o teste de </a:t>
            </a:r>
            <a:r>
              <a:rPr lang="pt-BR" sz="2063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, via PC; </a:t>
            </a:r>
          </a:p>
          <a:p>
            <a:endParaRPr lang="pt-BR" sz="20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063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 para cada endereço IP da IHM ligada na rede da sala 643;</a:t>
            </a:r>
          </a:p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3. Não se esqueça que a “máscara de sub rede” tem de estar de acordo com a da rede, no caso da pratica, tem de ser 255.255.255.0;</a:t>
            </a:r>
          </a:p>
          <a:p>
            <a:endParaRPr lang="pt-BR" sz="20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4. Não pode haver conflito de IP na rede;</a:t>
            </a:r>
          </a:p>
          <a:p>
            <a:endParaRPr lang="pt-BR" sz="20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5. A Figura  a seguir, indica o resultado correto das conexões entre PC, IHM e CLP. </a:t>
            </a:r>
          </a:p>
        </p:txBody>
      </p:sp>
    </p:spTree>
    <p:extLst>
      <p:ext uri="{BB962C8B-B14F-4D97-AF65-F5344CB8AC3E}">
        <p14:creationId xmlns:p14="http://schemas.microsoft.com/office/powerpoint/2010/main" val="4285969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E7C39DC-F639-4A1C-B07C-613F1DA6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67" y="2019021"/>
            <a:ext cx="6326576" cy="377437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C63C6C7-DC88-4FF0-A6ED-0B89B4468C1A}"/>
              </a:ext>
            </a:extLst>
          </p:cNvPr>
          <p:cNvSpPr txBox="1"/>
          <p:nvPr/>
        </p:nvSpPr>
        <p:spPr>
          <a:xfrm>
            <a:off x="1024973" y="1090320"/>
            <a:ext cx="8837544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usando os comandos </a:t>
            </a:r>
            <a:r>
              <a:rPr lang="pt-BR" sz="2406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endParaRPr lang="pt-BR" sz="24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23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826F491C-3BCA-490F-9A98-BC8F0169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521" y="2912085"/>
            <a:ext cx="842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http://professorcesarcosta.com.br/disciplinas/n7clpteclp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2200B140-21F4-402A-A6EE-FA817172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283" y="4249127"/>
            <a:ext cx="580949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http://professorcesarcosta.com.br/upload/imagens_upload/Apostila_do_Curso_Clp-1.pdf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40CE0F-1426-47C8-81D3-7F0ADAF192BC}"/>
              </a:ext>
            </a:extLst>
          </p:cNvPr>
          <p:cNvSpPr txBox="1"/>
          <p:nvPr/>
        </p:nvSpPr>
        <p:spPr>
          <a:xfrm>
            <a:off x="4199880" y="1241230"/>
            <a:ext cx="6430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hlinkClick r:id="rId5"/>
              </a:rPr>
              <a:t>http://professorcesarcosta.com.br/upload/imagens_upload/Manual_XSOFT.pdf</a:t>
            </a: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6552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854144" y="908102"/>
            <a:ext cx="9350030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47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64" y="1271647"/>
            <a:ext cx="860728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750" b="1" dirty="0"/>
              <a:t>PROGRAMANDO COM O SOFTWARE CODESYS</a:t>
            </a:r>
            <a:endParaRPr lang="pt-BR" altLang="pt-BR" sz="2406" b="1" i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8D6945-E3FD-4531-BC55-DB3313F294C0}"/>
              </a:ext>
            </a:extLst>
          </p:cNvPr>
          <p:cNvSpPr txBox="1"/>
          <p:nvPr/>
        </p:nvSpPr>
        <p:spPr>
          <a:xfrm>
            <a:off x="535264" y="2286121"/>
            <a:ext cx="9133647" cy="72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688" indent="-294688">
              <a:buFont typeface="Wingdings" panose="05000000000000000000" pitchFamily="2" charset="2"/>
              <a:buChar char="q"/>
            </a:pP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O aluno deverá baixar do site do professor, link abaixo a apostila “Manual do XSOFT”: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133D28-A8BC-45B6-ABDF-6BD992E8B6F3}"/>
              </a:ext>
            </a:extLst>
          </p:cNvPr>
          <p:cNvSpPr txBox="1"/>
          <p:nvPr/>
        </p:nvSpPr>
        <p:spPr>
          <a:xfrm>
            <a:off x="1218580" y="3194798"/>
            <a:ext cx="9350030" cy="5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47" dirty="0">
                <a:hlinkClick r:id="rId2"/>
              </a:rPr>
              <a:t>http://professorcesarcosta.com.br/upload/imagens_upload/Manual_XSOFT.pdf</a:t>
            </a:r>
            <a:endParaRPr lang="pt-BR" sz="1547" dirty="0"/>
          </a:p>
          <a:p>
            <a:endParaRPr lang="pt-BR" sz="1547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87719F-AC17-47A6-999F-F3265A9A4592}"/>
              </a:ext>
            </a:extLst>
          </p:cNvPr>
          <p:cNvSpPr txBox="1"/>
          <p:nvPr/>
        </p:nvSpPr>
        <p:spPr>
          <a:xfrm>
            <a:off x="535263" y="3750238"/>
            <a:ext cx="8268114" cy="10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688" indent="-294688">
              <a:buFont typeface="Wingdings" panose="05000000000000000000" pitchFamily="2" charset="2"/>
              <a:buChar char="q"/>
            </a:pP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O Manual XSOFT é o GUIA RÁPIDO DE PROGRAMAÇÃO do Software </a:t>
            </a:r>
            <a:r>
              <a:rPr lang="pt-BR" sz="2063" dirty="0" err="1">
                <a:latin typeface="Arial" panose="020B0604020202020204" pitchFamily="34" charset="0"/>
                <a:cs typeface="Arial" panose="020B0604020202020204" pitchFamily="34" charset="0"/>
              </a:rPr>
              <a:t>CodeSys</a:t>
            </a: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, para programação do CLP Eaton, da linha XC200, que utilizaremos em nosso Laboratório.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F72C7A-3D4F-453B-81E6-250EEB23E3C8}"/>
              </a:ext>
            </a:extLst>
          </p:cNvPr>
          <p:cNvSpPr txBox="1"/>
          <p:nvPr/>
        </p:nvSpPr>
        <p:spPr>
          <a:xfrm>
            <a:off x="535263" y="5144837"/>
            <a:ext cx="8268114" cy="10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688" indent="-294688">
              <a:buFont typeface="Wingdings" panose="05000000000000000000" pitchFamily="2" charset="2"/>
              <a:buChar char="q"/>
            </a:pP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O aluno deverá utilizar o software </a:t>
            </a:r>
            <a:r>
              <a:rPr lang="pt-BR" sz="2063" dirty="0" err="1">
                <a:latin typeface="Arial" panose="020B0604020202020204" pitchFamily="34" charset="0"/>
                <a:cs typeface="Arial" panose="020B0604020202020204" pitchFamily="34" charset="0"/>
              </a:rPr>
              <a:t>CodeSys</a:t>
            </a: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, que está instalado nos microcomputadores da sala 643, ou solicitar o professor uma cópia para instalação no seu Notebook.</a:t>
            </a:r>
          </a:p>
        </p:txBody>
      </p:sp>
    </p:spTree>
    <p:extLst>
      <p:ext uri="{BB962C8B-B14F-4D97-AF65-F5344CB8AC3E}">
        <p14:creationId xmlns:p14="http://schemas.microsoft.com/office/powerpoint/2010/main" val="118211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854144" y="908102"/>
            <a:ext cx="9350030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47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64" y="1271647"/>
            <a:ext cx="8607281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750" b="1" dirty="0"/>
              <a:t>PROGRAMANDO COM O SOFTWARE CODESYS</a:t>
            </a:r>
            <a:endParaRPr lang="pt-BR" altLang="pt-BR" sz="2406" b="1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905CDD-6BFA-425E-A496-6011C66D432C}"/>
              </a:ext>
            </a:extLst>
          </p:cNvPr>
          <p:cNvSpPr txBox="1"/>
          <p:nvPr/>
        </p:nvSpPr>
        <p:spPr>
          <a:xfrm>
            <a:off x="535264" y="1921687"/>
            <a:ext cx="9133647" cy="72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688" indent="-294688">
              <a:buFont typeface="Wingdings" panose="05000000000000000000" pitchFamily="2" charset="2"/>
              <a:buChar char="q"/>
            </a:pPr>
            <a:r>
              <a:rPr lang="pt-BR" sz="2063" dirty="0">
                <a:latin typeface="Arial" panose="020B0604020202020204" pitchFamily="34" charset="0"/>
                <a:cs typeface="Arial" panose="020B0604020202020204" pitchFamily="34" charset="0"/>
              </a:rPr>
              <a:t>O aluno deverá seguir o Manual passo a passo e implementar no Software os seguintes passos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A89CAC-C415-41A7-B09F-4010F305916C}"/>
              </a:ext>
            </a:extLst>
          </p:cNvPr>
          <p:cNvSpPr txBox="1"/>
          <p:nvPr/>
        </p:nvSpPr>
        <p:spPr>
          <a:xfrm>
            <a:off x="717481" y="2992214"/>
            <a:ext cx="9133647" cy="342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Criar um novo projeto;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Configurar o Hardware;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Criar os arquivos fontes necessários (POU);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Criar as Variáveis;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Realizar a lógica do programa;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Criar blocos de função e /ou funções;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Compilar o programa;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Realizar os testes;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Configurar as telas / ferramentas de visualização;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Executar os testes do programa em modo </a:t>
            </a:r>
            <a:r>
              <a:rPr lang="pt-BR" sz="1547" b="1" dirty="0" err="1">
                <a:latin typeface="Arial" panose="020B0604020202020204" pitchFamily="34" charset="0"/>
                <a:cs typeface="Arial" panose="020B0604020202020204" pitchFamily="34" charset="0"/>
              </a:rPr>
              <a:t>OFF-line</a:t>
            </a:r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Realizar o comissionamento da máquina;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Transferir o programa para o CLP;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Executar os testes do programa em modo </a:t>
            </a:r>
            <a:r>
              <a:rPr lang="pt-BR" sz="1547" b="1" dirty="0" err="1"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sz="1547" b="1" dirty="0">
                <a:latin typeface="Arial" panose="020B0604020202020204" pitchFamily="34" charset="0"/>
                <a:cs typeface="Arial" panose="020B0604020202020204" pitchFamily="34" charset="0"/>
              </a:rPr>
              <a:t>• Armazenar os programas fontes no CLP. </a:t>
            </a:r>
          </a:p>
        </p:txBody>
      </p:sp>
    </p:spTree>
    <p:extLst>
      <p:ext uri="{BB962C8B-B14F-4D97-AF65-F5344CB8AC3E}">
        <p14:creationId xmlns:p14="http://schemas.microsoft.com/office/powerpoint/2010/main" val="57644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B3DAC67-8F26-4BD7-AB57-9A81E9CE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81" y="2217789"/>
            <a:ext cx="2381994" cy="333151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D702F8B-8908-48D0-8E3E-F8A568FAEF76}"/>
              </a:ext>
            </a:extLst>
          </p:cNvPr>
          <p:cNvSpPr/>
          <p:nvPr/>
        </p:nvSpPr>
        <p:spPr>
          <a:xfrm>
            <a:off x="694704" y="2217789"/>
            <a:ext cx="9338639" cy="3331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47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2C7BB70-FDBA-41BC-AD08-87FCB69C5E40}"/>
              </a:ext>
            </a:extLst>
          </p:cNvPr>
          <p:cNvCxnSpPr/>
          <p:nvPr/>
        </p:nvCxnSpPr>
        <p:spPr>
          <a:xfrm>
            <a:off x="3974617" y="2217789"/>
            <a:ext cx="0" cy="3331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1DE7793-B25C-46F2-B61C-3D9F89E6B62C}"/>
              </a:ext>
            </a:extLst>
          </p:cNvPr>
          <p:cNvCxnSpPr/>
          <p:nvPr/>
        </p:nvCxnSpPr>
        <p:spPr>
          <a:xfrm>
            <a:off x="1430780" y="2217789"/>
            <a:ext cx="0" cy="3331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7B28597-F7ED-47FC-9E66-9C782717B6BE}"/>
              </a:ext>
            </a:extLst>
          </p:cNvPr>
          <p:cNvSpPr txBox="1"/>
          <p:nvPr/>
        </p:nvSpPr>
        <p:spPr>
          <a:xfrm>
            <a:off x="797201" y="2593613"/>
            <a:ext cx="633576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CPU</a:t>
            </a:r>
            <a:endParaRPr lang="pt-BR" sz="1547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6B0AC4-CFAA-48B4-9D04-FC4D3C4E909B}"/>
              </a:ext>
            </a:extLst>
          </p:cNvPr>
          <p:cNvSpPr txBox="1"/>
          <p:nvPr/>
        </p:nvSpPr>
        <p:spPr>
          <a:xfrm>
            <a:off x="876921" y="1739468"/>
            <a:ext cx="3097696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XC-CPU201-EC512K-8DI-6DO-XV</a:t>
            </a:r>
            <a:endParaRPr lang="pt-BR" sz="1547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604AA16-E563-4114-BF1E-E6E693038937}"/>
              </a:ext>
            </a:extLst>
          </p:cNvPr>
          <p:cNvSpPr txBox="1"/>
          <p:nvPr/>
        </p:nvSpPr>
        <p:spPr>
          <a:xfrm>
            <a:off x="1753842" y="5708763"/>
            <a:ext cx="2220775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Slot 0</a:t>
            </a:r>
            <a:endParaRPr lang="pt-BR" sz="1547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C142E5B-28B1-4872-97A7-4C6FF51C8125}"/>
              </a:ext>
            </a:extLst>
          </p:cNvPr>
          <p:cNvCxnSpPr/>
          <p:nvPr/>
        </p:nvCxnSpPr>
        <p:spPr>
          <a:xfrm>
            <a:off x="6776208" y="2214392"/>
            <a:ext cx="0" cy="3331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4E227B-F38D-464E-B8EF-15A6F567FD54}"/>
              </a:ext>
            </a:extLst>
          </p:cNvPr>
          <p:cNvSpPr txBox="1"/>
          <p:nvPr/>
        </p:nvSpPr>
        <p:spPr>
          <a:xfrm>
            <a:off x="4430160" y="5690565"/>
            <a:ext cx="2220775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Slot 2</a:t>
            </a:r>
            <a:endParaRPr lang="pt-BR" sz="1547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465059C-AF8A-44A3-AB41-6E5ACCAB8833}"/>
              </a:ext>
            </a:extLst>
          </p:cNvPr>
          <p:cNvSpPr txBox="1"/>
          <p:nvPr/>
        </p:nvSpPr>
        <p:spPr>
          <a:xfrm>
            <a:off x="5853734" y="5648407"/>
            <a:ext cx="2220775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Slot 3</a:t>
            </a:r>
            <a:endParaRPr lang="pt-BR" sz="1547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5D804FA-8BA0-426A-8EB5-D28C892A72F3}"/>
              </a:ext>
            </a:extLst>
          </p:cNvPr>
          <p:cNvSpPr txBox="1"/>
          <p:nvPr/>
        </p:nvSpPr>
        <p:spPr>
          <a:xfrm>
            <a:off x="7277307" y="5708763"/>
            <a:ext cx="2220775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Slot 4</a:t>
            </a:r>
            <a:endParaRPr lang="pt-BR" sz="1547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0FC061-75AF-4A0C-9CDA-E37B62F88C16}"/>
              </a:ext>
            </a:extLst>
          </p:cNvPr>
          <p:cNvSpPr txBox="1"/>
          <p:nvPr/>
        </p:nvSpPr>
        <p:spPr>
          <a:xfrm>
            <a:off x="8900179" y="5676424"/>
            <a:ext cx="1497598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         Slot 5</a:t>
            </a:r>
            <a:endParaRPr lang="pt-BR" sz="1547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80BFDE-4247-43E9-AB6C-8334D448F367}"/>
              </a:ext>
            </a:extLst>
          </p:cNvPr>
          <p:cNvSpPr txBox="1"/>
          <p:nvPr/>
        </p:nvSpPr>
        <p:spPr>
          <a:xfrm>
            <a:off x="8252569" y="2752309"/>
            <a:ext cx="422744" cy="22556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547" dirty="0"/>
              <a:t>           XIOC-16DO</a:t>
            </a:r>
            <a:endParaRPr lang="pt-BR" sz="1547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2E43A4D-D246-47C8-B1CF-E06B543EA16F}"/>
              </a:ext>
            </a:extLst>
          </p:cNvPr>
          <p:cNvSpPr txBox="1"/>
          <p:nvPr/>
        </p:nvSpPr>
        <p:spPr>
          <a:xfrm>
            <a:off x="5252608" y="3384439"/>
            <a:ext cx="422744" cy="17318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547" dirty="0"/>
              <a:t>XIOC-16DI</a:t>
            </a:r>
            <a:endParaRPr lang="pt-BR" sz="1547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7646BD-B758-489E-AD16-0495F634BE85}"/>
              </a:ext>
            </a:extLst>
          </p:cNvPr>
          <p:cNvSpPr txBox="1"/>
          <p:nvPr/>
        </p:nvSpPr>
        <p:spPr>
          <a:xfrm>
            <a:off x="4430161" y="2479727"/>
            <a:ext cx="2503081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16 Entradas Digitais</a:t>
            </a:r>
            <a:endParaRPr lang="pt-BR" sz="1547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D6F5A8A-1AEF-47F9-ADE2-0441816C0E29}"/>
              </a:ext>
            </a:extLst>
          </p:cNvPr>
          <p:cNvSpPr txBox="1"/>
          <p:nvPr/>
        </p:nvSpPr>
        <p:spPr>
          <a:xfrm>
            <a:off x="7369624" y="2478984"/>
            <a:ext cx="2503081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16 Saidas   Digitais</a:t>
            </a:r>
            <a:endParaRPr lang="pt-BR" sz="1547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791A1E-18D7-43CD-A87B-9C539959237D}"/>
              </a:ext>
            </a:extLst>
          </p:cNvPr>
          <p:cNvSpPr txBox="1"/>
          <p:nvPr/>
        </p:nvSpPr>
        <p:spPr>
          <a:xfrm>
            <a:off x="4427864" y="3384439"/>
            <a:ext cx="1046818" cy="19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IX2.0</a:t>
            </a:r>
          </a:p>
          <a:p>
            <a:r>
              <a:rPr lang="en-US" sz="1547" dirty="0"/>
              <a:t>IX2.1</a:t>
            </a:r>
          </a:p>
          <a:p>
            <a:r>
              <a:rPr lang="en-US" sz="1547" dirty="0"/>
              <a:t>IX2.2</a:t>
            </a:r>
          </a:p>
          <a:p>
            <a:r>
              <a:rPr lang="en-US" sz="1547" dirty="0"/>
              <a:t>IX2.3</a:t>
            </a:r>
          </a:p>
          <a:p>
            <a:r>
              <a:rPr lang="en-US" sz="1547" dirty="0"/>
              <a:t>IX2.4</a:t>
            </a:r>
          </a:p>
          <a:p>
            <a:r>
              <a:rPr lang="en-US" sz="1547" dirty="0"/>
              <a:t>IX2.5</a:t>
            </a:r>
          </a:p>
          <a:p>
            <a:r>
              <a:rPr lang="en-US" sz="1547" dirty="0"/>
              <a:t>IX2.6</a:t>
            </a:r>
          </a:p>
          <a:p>
            <a:r>
              <a:rPr lang="en-US" sz="1547" dirty="0"/>
              <a:t>IX2.7</a:t>
            </a:r>
            <a:endParaRPr lang="pt-BR" sz="1547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F4FB926-4B67-4715-946D-FED603B1034C}"/>
              </a:ext>
            </a:extLst>
          </p:cNvPr>
          <p:cNvSpPr txBox="1"/>
          <p:nvPr/>
        </p:nvSpPr>
        <p:spPr>
          <a:xfrm>
            <a:off x="5872572" y="3358568"/>
            <a:ext cx="1046818" cy="19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IX3.0</a:t>
            </a:r>
          </a:p>
          <a:p>
            <a:r>
              <a:rPr lang="en-US" sz="1547" dirty="0"/>
              <a:t>IX3.1</a:t>
            </a:r>
          </a:p>
          <a:p>
            <a:r>
              <a:rPr lang="en-US" sz="1547" dirty="0"/>
              <a:t>IX3.2</a:t>
            </a:r>
          </a:p>
          <a:p>
            <a:r>
              <a:rPr lang="en-US" sz="1547" dirty="0"/>
              <a:t>IX3.3</a:t>
            </a:r>
          </a:p>
          <a:p>
            <a:r>
              <a:rPr lang="en-US" sz="1547" dirty="0"/>
              <a:t>IX3.4</a:t>
            </a:r>
          </a:p>
          <a:p>
            <a:r>
              <a:rPr lang="en-US" sz="1547" dirty="0"/>
              <a:t>IX3.5</a:t>
            </a:r>
          </a:p>
          <a:p>
            <a:r>
              <a:rPr lang="en-US" sz="1547" dirty="0"/>
              <a:t>IX3.6</a:t>
            </a:r>
          </a:p>
          <a:p>
            <a:r>
              <a:rPr lang="en-US" sz="1547" dirty="0"/>
              <a:t>IX3.7</a:t>
            </a:r>
            <a:endParaRPr lang="pt-BR" sz="1547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A319ADC-527D-45D6-82CB-7C9885722BBB}"/>
              </a:ext>
            </a:extLst>
          </p:cNvPr>
          <p:cNvSpPr txBox="1"/>
          <p:nvPr/>
        </p:nvSpPr>
        <p:spPr>
          <a:xfrm>
            <a:off x="7177713" y="3384439"/>
            <a:ext cx="1046818" cy="19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IX4.0</a:t>
            </a:r>
          </a:p>
          <a:p>
            <a:r>
              <a:rPr lang="en-US" sz="1547" dirty="0"/>
              <a:t>IX4.1</a:t>
            </a:r>
          </a:p>
          <a:p>
            <a:r>
              <a:rPr lang="en-US" sz="1547" dirty="0"/>
              <a:t>IX4.2</a:t>
            </a:r>
          </a:p>
          <a:p>
            <a:r>
              <a:rPr lang="en-US" sz="1547" dirty="0"/>
              <a:t>IX4.3</a:t>
            </a:r>
          </a:p>
          <a:p>
            <a:r>
              <a:rPr lang="en-US" sz="1547" dirty="0"/>
              <a:t>IX4.4</a:t>
            </a:r>
          </a:p>
          <a:p>
            <a:r>
              <a:rPr lang="en-US" sz="1547" dirty="0"/>
              <a:t>IX4.5</a:t>
            </a:r>
          </a:p>
          <a:p>
            <a:r>
              <a:rPr lang="en-US" sz="1547" dirty="0"/>
              <a:t>IX4.6</a:t>
            </a:r>
          </a:p>
          <a:p>
            <a:r>
              <a:rPr lang="en-US" sz="1547" dirty="0"/>
              <a:t>IX4.7</a:t>
            </a:r>
            <a:endParaRPr lang="pt-BR" sz="1547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359DF5-2433-43EC-8985-67A1923CAE43}"/>
              </a:ext>
            </a:extLst>
          </p:cNvPr>
          <p:cNvSpPr txBox="1"/>
          <p:nvPr/>
        </p:nvSpPr>
        <p:spPr>
          <a:xfrm>
            <a:off x="9259387" y="3358568"/>
            <a:ext cx="1046818" cy="19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IX5.0</a:t>
            </a:r>
          </a:p>
          <a:p>
            <a:r>
              <a:rPr lang="en-US" sz="1547" dirty="0"/>
              <a:t>IX5.1</a:t>
            </a:r>
          </a:p>
          <a:p>
            <a:r>
              <a:rPr lang="en-US" sz="1547" dirty="0"/>
              <a:t>IX5.2</a:t>
            </a:r>
          </a:p>
          <a:p>
            <a:r>
              <a:rPr lang="en-US" sz="1547" dirty="0"/>
              <a:t>IX5.3</a:t>
            </a:r>
          </a:p>
          <a:p>
            <a:r>
              <a:rPr lang="en-US" sz="1547" dirty="0"/>
              <a:t>IX5.4</a:t>
            </a:r>
          </a:p>
          <a:p>
            <a:r>
              <a:rPr lang="en-US" sz="1547" dirty="0"/>
              <a:t>IX5.5</a:t>
            </a:r>
          </a:p>
          <a:p>
            <a:r>
              <a:rPr lang="en-US" sz="1547" dirty="0"/>
              <a:t>IX5.6</a:t>
            </a:r>
          </a:p>
          <a:p>
            <a:r>
              <a:rPr lang="en-US" sz="1547" dirty="0"/>
              <a:t>IX5.7</a:t>
            </a:r>
            <a:endParaRPr lang="pt-BR" sz="1547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BDD99D7-821F-48B9-B51F-0B960A2A59C1}"/>
              </a:ext>
            </a:extLst>
          </p:cNvPr>
          <p:cNvSpPr txBox="1"/>
          <p:nvPr/>
        </p:nvSpPr>
        <p:spPr>
          <a:xfrm>
            <a:off x="3057834" y="5712460"/>
            <a:ext cx="2220775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47" dirty="0"/>
              <a:t>Slot 1</a:t>
            </a:r>
            <a:endParaRPr lang="pt-BR" sz="1547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F2BA35-2512-4085-BE6C-A173CBFDFDEF}"/>
              </a:ext>
            </a:extLst>
          </p:cNvPr>
          <p:cNvSpPr txBox="1"/>
          <p:nvPr/>
        </p:nvSpPr>
        <p:spPr>
          <a:xfrm>
            <a:off x="694704" y="1067542"/>
            <a:ext cx="9177999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dirty="0">
                <a:latin typeface="Arial" panose="020B0604020202020204" pitchFamily="34" charset="0"/>
                <a:cs typeface="Arial" panose="020B0604020202020204" pitchFamily="34" charset="0"/>
              </a:rPr>
              <a:t>Configuração do CLP </a:t>
            </a:r>
          </a:p>
        </p:txBody>
      </p:sp>
    </p:spTree>
    <p:extLst>
      <p:ext uri="{BB962C8B-B14F-4D97-AF65-F5344CB8AC3E}">
        <p14:creationId xmlns:p14="http://schemas.microsoft.com/office/powerpoint/2010/main" val="320110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1ED067-D9F4-4F7D-BAC8-92E6A51D0BFA}"/>
              </a:ext>
            </a:extLst>
          </p:cNvPr>
          <p:cNvSpPr txBox="1"/>
          <p:nvPr/>
        </p:nvSpPr>
        <p:spPr>
          <a:xfrm>
            <a:off x="740259" y="926963"/>
            <a:ext cx="9177999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dirty="0">
                <a:latin typeface="Arial" panose="020B0604020202020204" pitchFamily="34" charset="0"/>
                <a:cs typeface="Arial" panose="020B0604020202020204" pitchFamily="34" charset="0"/>
              </a:rPr>
              <a:t>Configuração do PC 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EBA1459-E8B3-44F2-8994-42E7D716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335" y="1507604"/>
            <a:ext cx="6212830" cy="43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1ED067-D9F4-4F7D-BAC8-92E6A51D0BFA}"/>
              </a:ext>
            </a:extLst>
          </p:cNvPr>
          <p:cNvSpPr txBox="1"/>
          <p:nvPr/>
        </p:nvSpPr>
        <p:spPr>
          <a:xfrm>
            <a:off x="740259" y="926963"/>
            <a:ext cx="9177999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dirty="0">
                <a:latin typeface="Arial" panose="020B0604020202020204" pitchFamily="34" charset="0"/>
                <a:cs typeface="Arial" panose="020B0604020202020204" pitchFamily="34" charset="0"/>
              </a:rPr>
              <a:t>Configuração do PC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7E436-41A0-474D-9495-5327602F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16" y="2620660"/>
            <a:ext cx="6223952" cy="26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8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FE5CF61E-ACEE-4F9D-9B78-C271D5FB9327}"/>
              </a:ext>
            </a:extLst>
          </p:cNvPr>
          <p:cNvSpPr txBox="1"/>
          <p:nvPr/>
        </p:nvSpPr>
        <p:spPr>
          <a:xfrm>
            <a:off x="740259" y="926963"/>
            <a:ext cx="9177999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6" dirty="0">
                <a:latin typeface="Arial" panose="020B0604020202020204" pitchFamily="34" charset="0"/>
                <a:cs typeface="Arial" panose="020B0604020202020204" pitchFamily="34" charset="0"/>
              </a:rPr>
              <a:t>Conexão do PC ao CLP </a:t>
            </a:r>
          </a:p>
        </p:txBody>
      </p:sp>
      <p:sp>
        <p:nvSpPr>
          <p:cNvPr id="25" name="Retângulo 4">
            <a:extLst>
              <a:ext uri="{FF2B5EF4-FFF2-40B4-BE49-F238E27FC236}">
                <a16:creationId xmlns:a16="http://schemas.microsoft.com/office/drawing/2014/main" id="{B5D09A8C-FD1C-4C21-8A28-4415B44C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60" y="1517184"/>
            <a:ext cx="7302872" cy="3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 dirty="0"/>
              <a:t> </a:t>
            </a:r>
            <a:r>
              <a:rPr lang="pt-BR" altLang="pt-BR" sz="1719" b="1" dirty="0"/>
              <a:t>CONFIGURANDO A REDE PC-CLP</a:t>
            </a:r>
            <a:endParaRPr lang="pt-BR" altLang="pt-BR" sz="1719" dirty="0"/>
          </a:p>
        </p:txBody>
      </p:sp>
      <p:sp>
        <p:nvSpPr>
          <p:cNvPr id="26" name="Retângulo 4">
            <a:extLst>
              <a:ext uri="{FF2B5EF4-FFF2-40B4-BE49-F238E27FC236}">
                <a16:creationId xmlns:a16="http://schemas.microsoft.com/office/drawing/2014/main" id="{F0BC6095-4EC3-4EF2-9FDC-7D9778F67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7" y="2746381"/>
            <a:ext cx="3601641" cy="326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547" dirty="0"/>
              <a:t> </a:t>
            </a:r>
            <a:r>
              <a:rPr lang="pt-BR" altLang="pt-BR" sz="1719" dirty="0"/>
              <a:t>Antes de iniciar a configuração do software, verifique se o cabo de rede que liga o PC e o CLP está devidamente conectado.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719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719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 dirty="0"/>
              <a:t> No menu principal selecione Online/Communication </a:t>
            </a:r>
            <a:r>
              <a:rPr lang="pt-BR" altLang="pt-BR" sz="1719" dirty="0" err="1"/>
              <a:t>Parameters</a:t>
            </a:r>
            <a:r>
              <a:rPr lang="pt-BR" altLang="pt-BR" sz="1719" dirty="0"/>
              <a:t> como mostrado na imagem ao lado.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719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719" dirty="0"/>
          </a:p>
        </p:txBody>
      </p:sp>
      <p:graphicFrame>
        <p:nvGraphicFramePr>
          <p:cNvPr id="28" name="Object 7">
            <a:extLst>
              <a:ext uri="{FF2B5EF4-FFF2-40B4-BE49-F238E27FC236}">
                <a16:creationId xmlns:a16="http://schemas.microsoft.com/office/drawing/2014/main" id="{9CC92607-034F-438E-A6B2-0883A7E95F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039" y="2092901"/>
          <a:ext cx="3830836" cy="438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4458322" imgH="5106113" progId="Paint.Picture">
                  <p:embed/>
                </p:oleObj>
              </mc:Choice>
              <mc:Fallback>
                <p:oleObj name="Imagem de bitmap" r:id="rId2" imgW="4458322" imgH="5106113" progId="Paint.Picture">
                  <p:embed/>
                  <p:pic>
                    <p:nvPicPr>
                      <p:cNvPr id="28" name="Object 7">
                        <a:extLst>
                          <a:ext uri="{FF2B5EF4-FFF2-40B4-BE49-F238E27FC236}">
                            <a16:creationId xmlns:a16="http://schemas.microsoft.com/office/drawing/2014/main" id="{9CC92607-034F-438E-A6B2-0883A7E95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039" y="2092901"/>
                        <a:ext cx="3830836" cy="4387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90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61F705BC-73E0-45A8-ADD6-2EF7AE59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62" y="1197918"/>
            <a:ext cx="7302872" cy="3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719"/>
              <a:t> </a:t>
            </a:r>
            <a:r>
              <a:rPr lang="pt-BR" altLang="pt-BR" sz="1719" b="1"/>
              <a:t>CONFIGURANDO A REDE PC-CLP</a:t>
            </a:r>
          </a:p>
        </p:txBody>
      </p:sp>
      <p:sp>
        <p:nvSpPr>
          <p:cNvPr id="7" name="Retângulo 4">
            <a:extLst>
              <a:ext uri="{FF2B5EF4-FFF2-40B4-BE49-F238E27FC236}">
                <a16:creationId xmlns:a16="http://schemas.microsoft.com/office/drawing/2014/main" id="{12B3A4C1-654C-41EB-B5D2-520E57B5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422" y="1839119"/>
            <a:ext cx="7055941" cy="62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547"/>
              <a:t> </a:t>
            </a:r>
            <a:r>
              <a:rPr lang="pt-BR" altLang="pt-BR" sz="1719"/>
              <a:t>Na tela communication parameters clique no botão “New...” como indicado na figura abaixo. 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1E89D250-B7A0-49FC-AF5A-BDA2E008C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6141" y="2755900"/>
          <a:ext cx="4788545" cy="2873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571429" imgH="3343742" progId="Paint.Picture">
                  <p:embed/>
                </p:oleObj>
              </mc:Choice>
              <mc:Fallback>
                <p:oleObj name="Imagem de bitmap" r:id="rId2" imgW="5571429" imgH="3343742" progId="Paint.Picture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1E89D250-B7A0-49FC-AF5A-BDA2E008C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141" y="2755900"/>
                        <a:ext cx="4788545" cy="2873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495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912</Words>
  <Application>Microsoft Office PowerPoint</Application>
  <PresentationFormat>Personalizar</PresentationFormat>
  <Paragraphs>137</Paragraphs>
  <Slides>23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107</cp:revision>
  <dcterms:created xsi:type="dcterms:W3CDTF">2022-01-16T23:09:25Z</dcterms:created>
  <dcterms:modified xsi:type="dcterms:W3CDTF">2023-08-30T20:49:05Z</dcterms:modified>
</cp:coreProperties>
</file>